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18"/>
  </p:notesMasterIdLst>
  <p:handoutMasterIdLst>
    <p:handoutMasterId r:id="rId19"/>
  </p:handoutMasterIdLst>
  <p:sldIdLst>
    <p:sldId id="256" r:id="rId2"/>
    <p:sldId id="278" r:id="rId3"/>
    <p:sldId id="288" r:id="rId4"/>
    <p:sldId id="291" r:id="rId5"/>
    <p:sldId id="303" r:id="rId6"/>
    <p:sldId id="304" r:id="rId7"/>
    <p:sldId id="305" r:id="rId8"/>
    <p:sldId id="306" r:id="rId9"/>
    <p:sldId id="293" r:id="rId10"/>
    <p:sldId id="294" r:id="rId11"/>
    <p:sldId id="300" r:id="rId12"/>
    <p:sldId id="295" r:id="rId13"/>
    <p:sldId id="297" r:id="rId14"/>
    <p:sldId id="301" r:id="rId15"/>
    <p:sldId id="299" r:id="rId16"/>
    <p:sldId id="277"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297"/>
            <p14:sldId id="301"/>
            <p14:sldId id="299"/>
            <p14:sldId id="27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1111" autoAdjust="0"/>
  </p:normalViewPr>
  <p:slideViewPr>
    <p:cSldViewPr snapToGrid="0">
      <p:cViewPr varScale="1">
        <p:scale>
          <a:sx n="105" d="100"/>
          <a:sy n="105" d="100"/>
        </p:scale>
        <p:origin x="786"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9/13/2023</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9/13/2023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9/13/2023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9/13/2023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9/13/2023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9/13/2023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9/13/2023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9/13/2023</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gif"/><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435429" y="4887686"/>
            <a:ext cx="5690507" cy="1451667"/>
          </a:xfrm>
          <a:prstGeom prst="rect">
            <a:avLst/>
          </a:prstGeom>
        </p:spPr>
        <p:txBody>
          <a:bodyPr vert="horz" lIns="68580" tIns="34290" rIns="68580" bIns="3429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325" dirty="0"/>
              <a:t> </a:t>
            </a:r>
            <a:r>
              <a:rPr lang="en-US" sz="2800" dirty="0">
                <a:latin typeface="Franklin Gothic Demi" panose="020B0703020102020204" pitchFamily="34" charset="0"/>
              </a:rPr>
              <a:t>School/</a:t>
            </a:r>
            <a:r>
              <a:rPr lang="en-US" sz="2800" dirty="0" err="1">
                <a:latin typeface="Franklin Gothic Demi" panose="020B0703020102020204" pitchFamily="34" charset="0"/>
              </a:rPr>
              <a:t>Escuela</a:t>
            </a:r>
            <a:r>
              <a:rPr lang="en-US" sz="2800" dirty="0" smtClean="0">
                <a:latin typeface="Franklin Gothic Demi" panose="020B0703020102020204" pitchFamily="34" charset="0"/>
              </a:rPr>
              <a:t>:  Tate ES</a:t>
            </a:r>
            <a:endParaRPr lang="en-US" sz="2800" dirty="0">
              <a:latin typeface="Franklin Gothic Demi" panose="020B0703020102020204" pitchFamily="34" charset="0"/>
            </a:endParaRPr>
          </a:p>
          <a:p>
            <a:pPr algn="r"/>
            <a:r>
              <a:rPr lang="en-US" sz="2800" dirty="0">
                <a:latin typeface="Franklin Gothic Demi" panose="020B0703020102020204" pitchFamily="34" charset="0"/>
              </a:rPr>
              <a:t>Date/</a:t>
            </a:r>
            <a:r>
              <a:rPr lang="en-US" sz="2800" dirty="0" err="1">
                <a:latin typeface="Franklin Gothic Demi" panose="020B0703020102020204" pitchFamily="34" charset="0"/>
              </a:rPr>
              <a:t>Fecha</a:t>
            </a:r>
            <a:r>
              <a:rPr lang="en-US" sz="2800" dirty="0" smtClean="0">
                <a:latin typeface="Franklin Gothic Demi" panose="020B0703020102020204" pitchFamily="34" charset="0"/>
              </a:rPr>
              <a:t>: </a:t>
            </a:r>
            <a:r>
              <a:rPr lang="en-US" sz="2800" dirty="0" smtClean="0">
                <a:latin typeface="Franklin Gothic Demi" panose="020B0703020102020204" pitchFamily="34" charset="0"/>
              </a:rPr>
              <a:t>9-13-23</a:t>
            </a:r>
            <a:endParaRPr lang="en-US" sz="2800" dirty="0">
              <a:latin typeface="Franklin Gothic Demi" panose="020B0703020102020204" pitchFamily="34" charset="0"/>
            </a:endParaRPr>
          </a:p>
          <a:p>
            <a:pPr algn="r"/>
            <a:r>
              <a:rPr lang="en-US" sz="2800" dirty="0">
                <a:latin typeface="Franklin Gothic Demi" panose="020B0703020102020204" pitchFamily="34" charset="0"/>
              </a:rPr>
              <a:t>Time/Hora</a:t>
            </a:r>
            <a:r>
              <a:rPr lang="en-US" sz="2800" smtClean="0">
                <a:latin typeface="Franklin Gothic Demi" panose="020B0703020102020204" pitchFamily="34" charset="0"/>
              </a:rPr>
              <a:t>: </a:t>
            </a:r>
            <a:r>
              <a:rPr lang="en-US" sz="2800" smtClean="0">
                <a:latin typeface="Franklin Gothic Demi" panose="020B0703020102020204" pitchFamily="34" charset="0"/>
              </a:rPr>
              <a:t>7:30am</a:t>
            </a:r>
            <a:endParaRPr lang="en-US" sz="2800" dirty="0" smtClean="0">
              <a:latin typeface="Franklin Gothic Demi" panose="020B0703020102020204" pitchFamily="34" charset="0"/>
            </a:endParaRP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smtClean="0">
                <a:solidFill>
                  <a:schemeClr val="bg1"/>
                </a:solidFill>
                <a:latin typeface="Franklin Gothic Demi" panose="020B0703020102020204" pitchFamily="34" charset="0"/>
              </a:rPr>
              <a:t>TITLE I Annual </a:t>
            </a:r>
          </a:p>
          <a:p>
            <a:r>
              <a:rPr lang="en-US" sz="3600" b="1" dirty="0" smtClean="0">
                <a:solidFill>
                  <a:schemeClr val="bg1"/>
                </a:solidFill>
                <a:latin typeface="Franklin Gothic Demi" panose="020B0703020102020204" pitchFamily="34" charset="0"/>
              </a:rPr>
              <a:t>Parent Meeting </a:t>
            </a:r>
            <a:r>
              <a:rPr lang="en-US" sz="3600" b="1" dirty="0">
                <a:solidFill>
                  <a:schemeClr val="bg1"/>
                </a:solidFill>
                <a:latin typeface="Franklin Gothic Demi" panose="020B0703020102020204" pitchFamily="34" charset="0"/>
              </a:rPr>
              <a:t/>
            </a:r>
            <a:br>
              <a:rPr lang="en-US" sz="3600" b="1" dirty="0">
                <a:solidFill>
                  <a:schemeClr val="bg1"/>
                </a:solidFill>
                <a:latin typeface="Franklin Gothic Demi" panose="020B0703020102020204" pitchFamily="34" charset="0"/>
              </a:rPr>
            </a:br>
            <a:r>
              <a:rPr lang="en-US" sz="2400" b="1" dirty="0">
                <a:solidFill>
                  <a:schemeClr val="bg1"/>
                </a:solidFill>
              </a:rPr>
              <a:t/>
            </a: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r>
              <a:rPr lang="es-MX" sz="2600" i="1" dirty="0" smtClean="0">
                <a:solidFill>
                  <a:schemeClr val="accent1">
                    <a:lumMod val="75000"/>
                  </a:schemeClr>
                </a:solidFill>
                <a:latin typeface="Franklin Gothic Demi" panose="020B0703020102020204" pitchFamily="34" charset="0"/>
              </a:rPr>
              <a:t>.)</a:t>
            </a:r>
          </a:p>
          <a:p>
            <a:pPr marL="235458" lvl="1" indent="0" defTabSz="457200">
              <a:spcBef>
                <a:spcPct val="20000"/>
              </a:spcBef>
              <a:spcAft>
                <a:spcPts val="0"/>
              </a:spcAft>
              <a:buClr>
                <a:srgbClr val="5588BB"/>
              </a:buClr>
              <a:buSzPct val="115000"/>
              <a:buNone/>
              <a:defRPr/>
            </a:pPr>
            <a:endParaRPr lang="en-US" sz="1000" dirty="0" smtClean="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30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600" dirty="0" smtClean="0">
                <a:solidFill>
                  <a:srgbClr val="422C16"/>
                </a:solidFill>
                <a:latin typeface="Franklin Gothic Book" panose="020B0503020102020204" pitchFamily="34" charset="0"/>
              </a:rPr>
              <a:t>                                                             </a:t>
            </a:r>
            <a:r>
              <a:rPr lang="en-US" sz="2400" i="1" dirty="0" smtClean="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r>
              <a:rPr lang="es-MX" sz="2400" i="1" dirty="0" smtClean="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smtClean="0">
                <a:latin typeface="Franklin Gothic Demi" panose="020B0703020102020204" pitchFamily="34" charset="0"/>
              </a:rPr>
              <a:t> </a:t>
            </a:r>
            <a:r>
              <a:rPr lang="en-US" sz="2600" dirty="0" smtClean="0"/>
              <a:t>                                            </a:t>
            </a:r>
            <a:r>
              <a:rPr lang="en-US" sz="2400" i="1" dirty="0" smtClean="0">
                <a:solidFill>
                  <a:schemeClr val="accent1">
                    <a:lumMod val="75000"/>
                  </a:schemeClr>
                </a:solidFill>
                <a:latin typeface="Franklin Gothic Demi" panose="020B0703020102020204" pitchFamily="34" charset="0"/>
              </a:rPr>
              <a:t>(</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a:t>
            </a:r>
            <a:r>
              <a:rPr lang="en-US" sz="3200" dirty="0" smtClean="0">
                <a:latin typeface="Franklin Gothic Demi" panose="020B0703020102020204" pitchFamily="34" charset="0"/>
              </a:rPr>
              <a:t>District’s </a:t>
            </a:r>
            <a:r>
              <a:rPr lang="en-US" sz="3200" dirty="0">
                <a:latin typeface="Franklin Gothic Demi" panose="020B0703020102020204" pitchFamily="34" charset="0"/>
              </a:rPr>
              <a:t>Educational Accord, Honor Code, and school behavior policies. </a:t>
            </a:r>
            <a:r>
              <a:rPr lang="en-US" sz="3200" dirty="0" smtClean="0">
                <a:latin typeface="Franklin Gothic Demi" panose="020B0703020102020204" pitchFamily="34" charset="0"/>
              </a:rPr>
              <a:t>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t>
            </a:r>
            <a:r>
              <a:rPr lang="es-ES" sz="2600" i="1" dirty="0" smtClean="0">
                <a:solidFill>
                  <a:schemeClr val="accent1">
                    <a:lumMod val="75000"/>
                  </a:schemeClr>
                </a:solidFill>
                <a:latin typeface="Franklin Gothic Demi" panose="020B0703020102020204" pitchFamily="34" charset="0"/>
              </a:rPr>
              <a:t>asistan </a:t>
            </a:r>
            <a:r>
              <a:rPr lang="es-ES" sz="2600" i="1" dirty="0">
                <a:solidFill>
                  <a:schemeClr val="accent1">
                    <a:lumMod val="75000"/>
                  </a:schemeClr>
                </a:solidFill>
                <a:latin typeface="Franklin Gothic Demi" panose="020B0703020102020204" pitchFamily="34" charset="0"/>
              </a:rPr>
              <a:t>a la escuela regularmente, completen todas las tareas y en las del aula, y se adhiere al Acuerdo de la Educación del distrito, código de </a:t>
            </a:r>
            <a:r>
              <a:rPr lang="es-ES" sz="2600" i="1" dirty="0" smtClean="0">
                <a:solidFill>
                  <a:schemeClr val="accent1">
                    <a:lumMod val="75000"/>
                  </a:schemeClr>
                </a:solidFill>
                <a:latin typeface="Franklin Gothic Demi" panose="020B0703020102020204" pitchFamily="34" charset="0"/>
              </a:rPr>
              <a:t>honor</a:t>
            </a:r>
            <a:r>
              <a:rPr lang="es-ES" sz="2600" i="1" dirty="0">
                <a:solidFill>
                  <a:schemeClr val="accent1">
                    <a:lumMod val="75000"/>
                  </a:schemeClr>
                </a:solidFill>
                <a:latin typeface="Franklin Gothic Demi" panose="020B0703020102020204" pitchFamily="34" charset="0"/>
              </a:rPr>
              <a:t>, y las normas de conducta en la escuela</a:t>
            </a:r>
            <a:r>
              <a:rPr lang="es-ES"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647666"/>
            <a:ext cx="7788075" cy="3661694"/>
          </a:xfrm>
        </p:spPr>
        <p:txBody>
          <a:bodyPr>
            <a:normAutofit fontScale="85000" lnSpcReduction="20000"/>
          </a:bodyPr>
          <a:lstStyle/>
          <a:p>
            <a:pPr marL="0" lvl="0" indent="0" defTabSz="457200">
              <a:lnSpc>
                <a:spcPct val="100000"/>
              </a:lnSpc>
              <a:spcBef>
                <a:spcPct val="20000"/>
              </a:spcBef>
              <a:spcAft>
                <a:spcPts val="600"/>
              </a:spcAft>
              <a:buClr>
                <a:srgbClr val="83992A"/>
              </a:buClr>
              <a:buSzPct val="115000"/>
              <a:buNone/>
              <a:defRPr/>
            </a:pPr>
            <a:r>
              <a:rPr lang="en-US" altLang="en-US" sz="3600" b="1" dirty="0">
                <a:latin typeface="Franklin Gothic Demi" panose="020B0703020102020204" pitchFamily="34" charset="0"/>
              </a:rPr>
              <a:t>Last year’s survey results </a:t>
            </a:r>
          </a:p>
          <a:p>
            <a:pPr lvl="0"/>
            <a:r>
              <a:rPr lang="en-US" dirty="0"/>
              <a:t>At this school, the teachers really care about my child. 99.4%</a:t>
            </a:r>
          </a:p>
          <a:p>
            <a:pPr lvl="0"/>
            <a:r>
              <a:rPr lang="en-US" dirty="0"/>
              <a:t>I feel welcome at my child’s school. 99.4%</a:t>
            </a:r>
          </a:p>
          <a:p>
            <a:pPr lvl="0"/>
            <a:r>
              <a:rPr lang="en-US" dirty="0"/>
              <a:t>I know what goes on inside my child’s school. 99.4%</a:t>
            </a:r>
          </a:p>
          <a:p>
            <a:pPr lvl="0"/>
            <a:r>
              <a:rPr lang="en-US" dirty="0"/>
              <a:t>My child feels safe in school. 99.5%</a:t>
            </a:r>
          </a:p>
          <a:p>
            <a:pPr lvl="0"/>
            <a:r>
              <a:rPr lang="en-US" dirty="0"/>
              <a:t>My child’s school involves parents in most school events or activities. 98.8%</a:t>
            </a:r>
          </a:p>
          <a:p>
            <a:pPr lvl="0"/>
            <a:r>
              <a:rPr lang="en-US" dirty="0"/>
              <a:t>My child’s school sees me as a partner in my child’s education. 98.1%</a:t>
            </a:r>
          </a:p>
          <a:p>
            <a:pPr lvl="0"/>
            <a:r>
              <a:rPr lang="en-US" dirty="0"/>
              <a:t>The staff at my child’s school really value my input and opinions. 99.4%</a:t>
            </a:r>
          </a:p>
          <a:p>
            <a:r>
              <a:rPr lang="en-US"/>
              <a:t>Parents indicated that they did not always “View the Clark County School District as a credible source for information.” </a:t>
            </a:r>
            <a:endParaRPr lang="en-US" altLang="en-US" sz="2400" dirty="0">
              <a:solidFill>
                <a:srgbClr val="422C16"/>
              </a:solidFill>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768096" y="635590"/>
            <a:ext cx="7696201" cy="1200329"/>
          </a:xfrm>
          <a:prstGeom prst="rect">
            <a:avLst/>
          </a:prstGeom>
        </p:spPr>
        <p:txBody>
          <a:bodyPr wrap="square">
            <a:spAutoFit/>
          </a:bodyPr>
          <a:lstStyle/>
          <a:p>
            <a:r>
              <a:rPr lang="en-US" sz="4000" b="1" cap="all" dirty="0" smtClean="0">
                <a:ln w="500">
                  <a:solidFill>
                    <a:srgbClr val="DADADA">
                      <a:shade val="20000"/>
                      <a:satMod val="120000"/>
                    </a:srgbClr>
                  </a:solidFill>
                </a:ln>
                <a:latin typeface="Franklin Gothic Demi" panose="020B0703020102020204" pitchFamily="34" charset="0"/>
                <a:ea typeface="+mj-ea"/>
                <a:cs typeface="+mj-cs"/>
              </a:rPr>
              <a:t>Districtwide Survey </a:t>
            </a:r>
            <a:r>
              <a:rPr lang="en-US" sz="4000" b="1" cap="all" dirty="0">
                <a:ln w="500">
                  <a:solidFill>
                    <a:srgbClr val="DADADA">
                      <a:shade val="20000"/>
                      <a:satMod val="120000"/>
                    </a:srgbClr>
                  </a:solidFill>
                </a:ln>
                <a:latin typeface="Franklin Gothic Demi" panose="020B0703020102020204" pitchFamily="34" charset="0"/>
                <a:ea typeface="+mj-ea"/>
                <a:cs typeface="+mj-cs"/>
              </a:rPr>
              <a:t>results</a:t>
            </a:r>
            <a:r>
              <a:rPr lang="en-US" sz="3000" b="1" cap="all" dirty="0">
                <a:ln w="500">
                  <a:solidFill>
                    <a:srgbClr val="DADADA">
                      <a:shade val="20000"/>
                      <a:satMod val="120000"/>
                    </a:srgbClr>
                  </a:solidFill>
                </a:ln>
                <a:latin typeface="Candara" pitchFamily="34" charset="0"/>
                <a:ea typeface="+mj-ea"/>
                <a:cs typeface="+mj-cs"/>
              </a:rPr>
              <a:t> </a:t>
            </a:r>
            <a:endParaRPr lang="en-US" sz="3000" b="1" cap="all" dirty="0" smtClean="0">
              <a:ln w="500">
                <a:solidFill>
                  <a:srgbClr val="DADADA">
                    <a:shade val="20000"/>
                    <a:satMod val="120000"/>
                  </a:srgbClr>
                </a:solidFill>
              </a:ln>
              <a:latin typeface="Candara" pitchFamily="34" charset="0"/>
              <a:ea typeface="+mj-ea"/>
              <a:cs typeface="+mj-cs"/>
            </a:endParaRPr>
          </a:p>
          <a:p>
            <a:pPr algn="ctr"/>
            <a:r>
              <a:rPr lang="en-US" sz="3200" i="1" dirty="0" smtClean="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a:t>
            </a:r>
            <a:r>
              <a:rPr lang="es-ES" sz="3200" i="1" dirty="0" smtClean="0">
                <a:ln w="3175" cmpd="sng">
                  <a:noFill/>
                </a:ln>
                <a:solidFill>
                  <a:schemeClr val="accent1">
                    <a:lumMod val="75000"/>
                  </a:schemeClr>
                </a:solidFill>
                <a:latin typeface="Franklin Gothic Demi" panose="020B0703020102020204" pitchFamily="34" charset="0"/>
                <a:ea typeface="+mj-ea"/>
                <a:cs typeface="+mj-cs"/>
              </a:rPr>
              <a:t>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237587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3016154"/>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endParaRPr lang="en-US" altLang="en-US" sz="3200" dirty="0" smtClean="0">
              <a:latin typeface="Franklin Gothic Demi" panose="020B0703020102020204" pitchFamily="34" charset="0"/>
            </a:endParaRPr>
          </a:p>
          <a:p>
            <a:pPr marL="0" lvl="0" indent="0" defTabSz="457200">
              <a:lnSpc>
                <a:spcPct val="100000"/>
              </a:lnSpc>
              <a:spcBef>
                <a:spcPct val="20000"/>
              </a:spcBef>
              <a:spcAft>
                <a:spcPts val="600"/>
              </a:spcAft>
              <a:buClr>
                <a:srgbClr val="83992A"/>
              </a:buClr>
              <a:buSzPct val="115000"/>
              <a:buNone/>
              <a:defRPr/>
            </a:pP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endParaRPr lang="en-US" altLang="en-US" sz="2800" i="1" dirty="0">
              <a:solidFill>
                <a:schemeClr val="accent1">
                  <a:lumMod val="75000"/>
                </a:schemeClr>
              </a:solidFill>
              <a:latin typeface="Franklin Gothic Demi" panose="020B0703020102020204" pitchFamily="34" charset="0"/>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Parent </a:t>
            </a:r>
            <a:r>
              <a:rPr lang="en-US" sz="4400" b="1" cap="all" dirty="0">
                <a:ln w="500">
                  <a:solidFill>
                    <a:srgbClr val="DADADA">
                      <a:shade val="20000"/>
                      <a:satMod val="120000"/>
                    </a:srgbClr>
                  </a:solidFill>
                </a:ln>
                <a:latin typeface="Franklin Gothic Demi" panose="020B0703020102020204" pitchFamily="34" charset="0"/>
                <a:ea typeface="+mj-ea"/>
                <a:cs typeface="+mj-cs"/>
              </a:rPr>
              <a:t>And Family </a:t>
            </a:r>
            <a:endParaRPr lang="en-US" sz="4400" b="1" cap="all" dirty="0" smtClean="0">
              <a:ln w="500">
                <a:solidFill>
                  <a:srgbClr val="DADADA">
                    <a:shade val="20000"/>
                    <a:satMod val="120000"/>
                  </a:srgbClr>
                </a:solidFill>
              </a:ln>
              <a:latin typeface="Franklin Gothic Demi" panose="020B0703020102020204" pitchFamily="34" charset="0"/>
              <a:ea typeface="+mj-ea"/>
              <a:cs typeface="+mj-cs"/>
            </a:endParaRPr>
          </a:p>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smtClean="0">
                <a:ln w="3175" cmpd="sng">
                  <a:noFill/>
                </a:ln>
                <a:solidFill>
                  <a:schemeClr val="accent1">
                    <a:lumMod val="75000"/>
                  </a:schemeClr>
                </a:solidFill>
                <a:latin typeface="Franklin Gothic Demi" panose="020B0703020102020204" pitchFamily="34" charset="0"/>
                <a:ea typeface="+mj-ea"/>
                <a:cs typeface="+mj-cs"/>
              </a:rPr>
              <a:t>(</a:t>
            </a:r>
            <a:r>
              <a:rPr lang="es-ES" sz="2400" i="1" dirty="0" smtClean="0">
                <a:ln w="3175" cmpd="sng">
                  <a:noFill/>
                </a:ln>
                <a:solidFill>
                  <a:schemeClr val="accent1">
                    <a:lumMod val="75000"/>
                  </a:schemeClr>
                </a:solidFill>
                <a:latin typeface="Franklin Gothic Demi" panose="020B0703020102020204" pitchFamily="34" charset="0"/>
                <a:ea typeface="+mj-ea"/>
                <a:cs typeface="+mj-cs"/>
              </a:rPr>
              <a:t>la </a:t>
            </a:r>
            <a:r>
              <a:rPr lang="es-ES" sz="2400" i="1" dirty="0">
                <a:ln w="3175" cmpd="sng">
                  <a:noFill/>
                </a:ln>
                <a:solidFill>
                  <a:schemeClr val="accent1">
                    <a:lumMod val="75000"/>
                  </a:schemeClr>
                </a:solidFill>
                <a:latin typeface="Franklin Gothic Demi" panose="020B0703020102020204" pitchFamily="34" charset="0"/>
                <a:ea typeface="+mj-ea"/>
                <a:cs typeface="+mj-cs"/>
              </a:rPr>
              <a:t>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r>
              <a:rPr lang="en-US" sz="4400" cap="none" spc="0" dirty="0">
                <a:ln w="3175" cmpd="sng">
                  <a:noFill/>
                </a:ln>
                <a:solidFill>
                  <a:srgbClr val="83992A">
                    <a:lumMod val="75000"/>
                  </a:srgbClr>
                </a:solidFill>
                <a:latin typeface="Franklin Gothic Demi" panose="020B0703020102020204" pitchFamily="34" charset="0"/>
              </a:rPr>
              <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285750" lvl="0" indent="-285750" algn="ctr" defTabSz="457200">
              <a:lnSpc>
                <a:spcPct val="80000"/>
              </a:lnSpc>
              <a:spcBef>
                <a:spcPct val="20000"/>
              </a:spcBef>
              <a:spcAft>
                <a:spcPts val="600"/>
              </a:spcAft>
              <a:buClr>
                <a:srgbClr val="83992A"/>
              </a:buClr>
              <a:buSzPct val="115000"/>
              <a:buNone/>
              <a:defRPr/>
            </a:pPr>
            <a:endParaRPr lang="en-US" altLang="en-US" sz="2200" dirty="0">
              <a:solidFill>
                <a:srgbClr val="83992A">
                  <a:lumMod val="75000"/>
                </a:srgbClr>
              </a:solidFill>
              <a:latin typeface="Garamond"/>
            </a:endParaRPr>
          </a:p>
          <a:p>
            <a:pPr marL="285750" indent="-285750" algn="ctr" defTabSz="457200">
              <a:lnSpc>
                <a:spcPct val="80000"/>
              </a:lnSpc>
              <a:spcBef>
                <a:spcPct val="20000"/>
              </a:spcBef>
              <a:spcAft>
                <a:spcPts val="600"/>
              </a:spcAft>
              <a:buClr>
                <a:srgbClr val="83992A"/>
              </a:buClr>
              <a:buSzPct val="115000"/>
              <a:buNone/>
              <a:defRPr/>
            </a:pP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a:t>
            </a:r>
            <a:r>
              <a:rPr lang="en-US" altLang="en-US" sz="4000" dirty="0" smtClean="0">
                <a:latin typeface="Franklin Gothic Demi" panose="020B0703020102020204" pitchFamily="34" charset="0"/>
              </a:rPr>
              <a:t>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smtClean="0">
                <a:latin typeface="Franklin Gothic Demi" panose="020B0703020102020204" pitchFamily="34" charset="0"/>
              </a:rPr>
              <a:t>Clark </a:t>
            </a:r>
            <a:r>
              <a:rPr lang="en-US" altLang="en-US" sz="4000" dirty="0">
                <a:latin typeface="Franklin Gothic Demi" panose="020B0703020102020204" pitchFamily="34" charset="0"/>
              </a:rPr>
              <a:t>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38780" y="755451"/>
            <a:ext cx="3914095" cy="5321588"/>
          </a:xfrm>
          <a:prstGeom prst="rect">
            <a:avLst/>
          </a:prstGeom>
        </p:spPr>
      </p:pic>
    </p:spTree>
    <p:extLst>
      <p:ext uri="{BB962C8B-B14F-4D97-AF65-F5344CB8AC3E}">
        <p14:creationId xmlns:p14="http://schemas.microsoft.com/office/powerpoint/2010/main" val="2832026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smtClean="0">
                <a:latin typeface="Franklin Gothic Book" panose="020B0503020102020204" pitchFamily="34" charset="0"/>
              </a:rPr>
              <a:t>Federal </a:t>
            </a:r>
            <a:r>
              <a:rPr lang="en-US" altLang="en-US" sz="2100" dirty="0">
                <a:latin typeface="Franklin Gothic Book" panose="020B0503020102020204" pitchFamily="34" charset="0"/>
              </a:rPr>
              <a:t>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Every </a:t>
            </a:r>
            <a:r>
              <a:rPr lang="en-US" sz="2800" b="1" cap="all" spc="100" dirty="0">
                <a:ln w="500">
                  <a:solidFill>
                    <a:schemeClr val="tx2">
                      <a:shade val="20000"/>
                      <a:satMod val="120000"/>
                    </a:schemeClr>
                  </a:solidFill>
                </a:ln>
                <a:latin typeface="Franklin Gothic Book" panose="020B0503020102020204" pitchFamily="34" charset="0"/>
                <a:ea typeface="+mj-ea"/>
                <a:cs typeface="+mj-cs"/>
              </a:rPr>
              <a:t>Student Succeeds Act (ESSA</a:t>
            </a: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 </a:t>
            </a:r>
            <a:r>
              <a:rPr lang="en-US" sz="2400" dirty="0">
                <a:solidFill>
                  <a:srgbClr val="422C16"/>
                </a:solidFill>
                <a:latin typeface="Franklin Gothic Book" panose="020B0503020102020204" pitchFamily="34" charset="0"/>
              </a:rPr>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smtClean="0">
                <a:solidFill>
                  <a:schemeClr val="accent1">
                    <a:lumMod val="75000"/>
                  </a:schemeClr>
                </a:solidFill>
                <a:latin typeface="Franklin Gothic Book" panose="020B0503020102020204" pitchFamily="34" charset="0"/>
              </a:rPr>
              <a:t>exito</a:t>
            </a:r>
            <a:r>
              <a:rPr lang="es-ES" sz="2000" i="1" dirty="0" smtClean="0">
                <a:solidFill>
                  <a:schemeClr val="accent1">
                    <a:lumMod val="75000"/>
                  </a:schemeClr>
                </a:solidFill>
                <a:latin typeface="Franklin Gothic Book" panose="020B0503020102020204" pitchFamily="34" charset="0"/>
              </a:rPr>
              <a:t> ESSA </a:t>
            </a:r>
            <a:r>
              <a:rPr lang="es-ES" sz="2000" i="1" dirty="0">
                <a:solidFill>
                  <a:schemeClr val="accent1">
                    <a:lumMod val="75000"/>
                  </a:schemeClr>
                </a:solidFill>
                <a:latin typeface="Franklin Gothic Book" panose="020B0503020102020204" pitchFamily="34" charset="0"/>
              </a:rPr>
              <a:t>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a:t>
            </a:r>
            <a:r>
              <a:rPr lang="en-US" sz="3200" dirty="0" smtClean="0">
                <a:latin typeface="Franklin Gothic Demi Cond" panose="020B0706030402020204" pitchFamily="34" charset="0"/>
              </a:rPr>
              <a:t>federally </a:t>
            </a:r>
            <a:r>
              <a:rPr lang="en-US" sz="3200" dirty="0">
                <a:latin typeface="Franklin Gothic Demi Cond" panose="020B0706030402020204" pitchFamily="34" charset="0"/>
              </a:rPr>
              <a:t>funded </a:t>
            </a:r>
            <a:r>
              <a:rPr lang="en-US" sz="3200" dirty="0" smtClean="0">
                <a:latin typeface="Franklin Gothic Demi Cond" panose="020B0706030402020204" pitchFamily="34" charset="0"/>
              </a:rPr>
              <a:t>academic </a:t>
            </a:r>
            <a:r>
              <a:rPr lang="en-US" sz="3200" dirty="0">
                <a:latin typeface="Franklin Gothic Demi Cond" panose="020B0706030402020204" pitchFamily="34" charset="0"/>
              </a:rPr>
              <a:t>assistance program for schools.</a:t>
            </a:r>
            <a:r>
              <a:rPr lang="en-US" sz="2800" dirty="0">
                <a:solidFill>
                  <a:srgbClr val="54381C"/>
                </a:solidFill>
                <a:latin typeface="Franklin Gothic Demi Cond" panose="020B0706030402020204" pitchFamily="34" charset="0"/>
              </a:rPr>
              <a:t> </a:t>
            </a:r>
            <a:endParaRPr lang="en-US" sz="2800" dirty="0" smtClean="0">
              <a:solidFill>
                <a:srgbClr val="54381C"/>
              </a:solidFill>
              <a:latin typeface="Franklin Gothic Demi Cond" panose="020B0706030402020204" pitchFamily="34" charset="0"/>
            </a:endParaRP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smtClean="0">
                <a:solidFill>
                  <a:schemeClr val="accent1">
                    <a:lumMod val="75000"/>
                  </a:schemeClr>
                </a:solidFill>
                <a:latin typeface="Franklin Gothic Demi Cond" panose="020B0706030402020204" pitchFamily="34" charset="0"/>
              </a:rPr>
              <a:t>		</a:t>
            </a:r>
            <a:r>
              <a:rPr lang="en-US"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un programa de fondos Federales para la </a:t>
            </a:r>
            <a:r>
              <a:rPr lang="es-MX" sz="2600" i="1" dirty="0" smtClean="0">
                <a:solidFill>
                  <a:schemeClr val="accent1">
                    <a:lumMod val="75000"/>
                  </a:schemeClr>
                </a:solidFill>
                <a:latin typeface="Franklin Gothic Demi Cond" panose="020B0706030402020204" pitchFamily="34" charset="0"/>
              </a:rPr>
              <a:t>		asistencia </a:t>
            </a:r>
            <a:r>
              <a:rPr lang="es-MX" sz="2600" i="1" dirty="0">
                <a:solidFill>
                  <a:schemeClr val="accent1">
                    <a:lumMod val="75000"/>
                  </a:schemeClr>
                </a:solidFill>
                <a:latin typeface="Franklin Gothic Demi Cond" panose="020B0706030402020204" pitchFamily="34" charset="0"/>
              </a:rPr>
              <a:t>académica de las escuelas</a:t>
            </a:r>
            <a:r>
              <a:rPr lang="es-MX" sz="2600" i="1" dirty="0" smtClean="0">
                <a:solidFill>
                  <a:schemeClr val="accent1">
                    <a:lumMod val="75000"/>
                  </a:schemeClr>
                </a:solidFill>
                <a:latin typeface="Franklin Gothic Demi Cond" panose="020B0706030402020204" pitchFamily="34" charset="0"/>
              </a:rPr>
              <a:t>.)</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smtClean="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smtClean="0">
                <a:latin typeface="Franklin Gothic Demi Cond" panose="020B0706030402020204" pitchFamily="34" charset="0"/>
              </a:rPr>
              <a:t>ensure</a:t>
            </a:r>
            <a:r>
              <a:rPr lang="es-MX" sz="3200" dirty="0" smtClean="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3200" dirty="0" smtClean="0">
                <a:latin typeface="Franklin Gothic Demi Cond" panose="020B0706030402020204" pitchFamily="34" charset="0"/>
              </a:rPr>
              <a:t>       </a:t>
            </a:r>
            <a:r>
              <a:rPr lang="es-MX"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La meta de 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asegurar una alta educación de alta calidad para cada uno de los </a:t>
            </a:r>
            <a:r>
              <a:rPr lang="es-MX" sz="2600" i="1" dirty="0" smtClean="0">
                <a:solidFill>
                  <a:schemeClr val="accent1">
                    <a:lumMod val="75000"/>
                  </a:schemeClr>
                </a:solidFill>
                <a:latin typeface="Franklin Gothic Demi Cond" panose="020B0706030402020204" pitchFamily="34" charset="0"/>
              </a:rPr>
              <a:t>niños/as.)</a:t>
            </a:r>
            <a:endParaRPr lang="es-MX" sz="2600" i="1"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smtClean="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10" y="2893326"/>
            <a:ext cx="7788075" cy="2856476"/>
          </a:xfrm>
        </p:spPr>
        <p:txBody>
          <a:bodyPr>
            <a:normAutofit/>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r>
              <a:rPr lang="es-MX" altLang="en-US" sz="2400" dirty="0">
                <a:solidFill>
                  <a:schemeClr val="accent1">
                    <a:lumMod val="75000"/>
                  </a:schemeClr>
                </a:solidFill>
                <a:latin typeface="Franklin Gothic Demi" panose="020B0703020102020204" pitchFamily="34" charset="0"/>
              </a:rPr>
              <a:t>)</a:t>
            </a:r>
            <a:endParaRPr lang="en-US" altLang="en-US" sz="2400" dirty="0">
              <a:solidFill>
                <a:schemeClr val="accent1">
                  <a:lumMod val="75000"/>
                </a:schemeClr>
              </a:solidFill>
              <a:latin typeface="Franklin Gothic Demi" panose="020B0703020102020204" pitchFamily="34" charset="0"/>
            </a:endParaRPr>
          </a:p>
          <a:p>
            <a:pPr marL="1225299" lvl="8" indent="0">
              <a:lnSpc>
                <a:spcPct val="80000"/>
              </a:lnSpc>
              <a:buClr>
                <a:srgbClr val="5588BB"/>
              </a:buClr>
              <a:buNone/>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smtClean="0">
                <a:latin typeface="Franklin Gothic Demi" panose="020B0703020102020204" pitchFamily="34" charset="0"/>
              </a:rPr>
              <a:t>WHAT DOES TITLE I PROVIDE AT MY CHILD’S SCHOOL? </a:t>
            </a:r>
          </a:p>
          <a:p>
            <a:pPr algn="ct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pic>
        <p:nvPicPr>
          <p:cNvPr id="2" name="Picture 1" descr="Turtz on the Go: My Teacher, My Hero (A Poem for Teach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398" y="4361688"/>
            <a:ext cx="1485307" cy="193852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5438" y="3844101"/>
            <a:ext cx="2288585" cy="675597"/>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9906" b="58968"/>
          <a:stretch/>
        </p:blipFill>
        <p:spPr>
          <a:xfrm>
            <a:off x="3019671" y="4682789"/>
            <a:ext cx="3121152" cy="49452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2639" y="5366976"/>
            <a:ext cx="1523296" cy="123010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1241" y="3898546"/>
            <a:ext cx="2310518" cy="1471030"/>
          </a:xfrm>
          <a:prstGeom prst="rect">
            <a:avLst/>
          </a:prstGeom>
        </p:spPr>
      </p:pic>
      <p:pic>
        <p:nvPicPr>
          <p:cNvPr id="4" name="Picture 3" descr="Donna DiMaggio Berge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9473" y="5151961"/>
            <a:ext cx="1971929" cy="1475113"/>
          </a:xfrm>
          <a:prstGeom prst="rect">
            <a:avLst/>
          </a:prstGeom>
        </p:spPr>
      </p:pic>
    </p:spTree>
    <p:extLst>
      <p:ext uri="{BB962C8B-B14F-4D97-AF65-F5344CB8AC3E}">
        <p14:creationId xmlns:p14="http://schemas.microsoft.com/office/powerpoint/2010/main" val="348904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smtClean="0">
                <a:latin typeface="Franklin Gothic Demi" panose="020B0703020102020204" pitchFamily="34" charset="0"/>
              </a:rPr>
              <a:t>FOR SCHOOLS, ESSA:</a:t>
            </a:r>
            <a:br>
              <a:rPr lang="en-US" dirty="0" smtClean="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smtClean="0">
                <a:solidFill>
                  <a:schemeClr val="accent1">
                    <a:lumMod val="75000"/>
                  </a:schemeClr>
                </a:solidFill>
                <a:latin typeface="Franklin Gothic Demi" panose="020B0703020102020204" pitchFamily="34" charset="0"/>
              </a:rPr>
              <a:t>Escuelas</a:t>
            </a:r>
            <a:r>
              <a:rPr lang="en-US" sz="3200" i="1" dirty="0" smtClean="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smtClean="0">
                <a:latin typeface="Franklin Gothic Demi" panose="020B0703020102020204" pitchFamily="34" charset="0"/>
              </a:rPr>
              <a:t>Ensures </a:t>
            </a:r>
            <a:r>
              <a:rPr lang="en-US" altLang="en-US" sz="2800" dirty="0">
                <a:latin typeface="Franklin Gothic Demi" panose="020B0703020102020204" pitchFamily="34" charset="0"/>
              </a:rPr>
              <a:t>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r>
              <a:rPr lang="es-MX" altLang="en-US" sz="2400" i="1" dirty="0" smtClean="0">
                <a:solidFill>
                  <a:schemeClr val="accent1">
                    <a:lumMod val="75000"/>
                  </a:schemeClr>
                </a:solidFill>
                <a:latin typeface="Franklin Gothic Demi" panose="020B0703020102020204" pitchFamily="34" charset="0"/>
              </a:rPr>
              <a:t>.)</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smtClean="0">
              <a:latin typeface="Franklin Gothic Demi" panose="020B0703020102020204" pitchFamily="34" charset="0"/>
            </a:endParaRPr>
          </a:p>
          <a:p>
            <a:pPr defTabSz="914400">
              <a:defRPr/>
            </a:pPr>
            <a:r>
              <a:rPr lang="en-US" altLang="en-US" sz="3200" dirty="0" smtClean="0">
                <a:latin typeface="Franklin Gothic Demi" panose="020B0703020102020204" pitchFamily="34" charset="0"/>
              </a:rPr>
              <a:t>Provides </a:t>
            </a:r>
            <a:r>
              <a:rPr lang="en-US" altLang="en-US" sz="3200" dirty="0">
                <a:latin typeface="Franklin Gothic Demi" panose="020B0703020102020204" pitchFamily="34" charset="0"/>
              </a:rPr>
              <a:t>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75863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smtClean="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r>
              <a:rPr lang="es-MX" altLang="en-US" sz="2800" i="1" dirty="0" smtClean="0">
                <a:solidFill>
                  <a:schemeClr val="accent1">
                    <a:lumMod val="75000"/>
                  </a:schemeClr>
                </a:solidFill>
                <a:latin typeface="Franklin Gothic Demi" panose="020B0703020102020204" pitchFamily="34" charset="0"/>
              </a:rPr>
              <a:t>.)</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r>
              <a:rPr lang="es-MX" sz="2800" i="1" dirty="0" smtClean="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smtClean="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7530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r>
              <a:rPr lang="es-ES" sz="2600" i="1" dirty="0" smtClean="0">
                <a:solidFill>
                  <a:schemeClr val="accent1">
                    <a:lumMod val="75000"/>
                  </a:schemeClr>
                </a:solidFill>
                <a:latin typeface="Franklin Gothic Demi" panose="020B0703020102020204" pitchFamily="34" charset="0"/>
              </a:rPr>
              <a:t>.)</a:t>
            </a:r>
            <a:endParaRPr lang="es-ES" sz="2600" i="1" dirty="0">
              <a:solidFill>
                <a:schemeClr val="accent1">
                  <a:lumMod val="75000"/>
                </a:schemeClr>
              </a:solidFill>
              <a:latin typeface="Franklin Gothic Demi" panose="020B0703020102020204" pitchFamily="34" charset="0"/>
            </a:endParaRP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a:t>
            </a:r>
            <a:r>
              <a:rPr lang="es-MX" sz="2600" i="1" dirty="0" smtClean="0">
                <a:solidFill>
                  <a:schemeClr val="accent1">
                    <a:lumMod val="75000"/>
                  </a:schemeClr>
                </a:solidFill>
                <a:latin typeface="Franklin Gothic Demi" panose="020B0703020102020204" pitchFamily="34" charset="0"/>
              </a:rPr>
              <a:t> las </a:t>
            </a:r>
            <a:r>
              <a:rPr lang="es-MX" sz="2600" i="1" dirty="0">
                <a:solidFill>
                  <a:schemeClr val="accent1">
                    <a:lumMod val="75000"/>
                  </a:schemeClr>
                </a:solidFill>
                <a:latin typeface="Franklin Gothic Demi" panose="020B0703020102020204" pitchFamily="34" charset="0"/>
              </a:rPr>
              <a:t>credenciales del maestro de su hijo/a</a:t>
            </a:r>
            <a:r>
              <a:rPr lang="es-MX"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t>
            </a:r>
            <a:r>
              <a:rPr lang="en-US" sz="4000" dirty="0" smtClean="0">
                <a:latin typeface="Franklin Gothic Demi Cond" panose="020B0706030402020204" pitchFamily="34" charset="0"/>
              </a:rPr>
              <a:t>arents</a:t>
            </a:r>
            <a:r>
              <a:rPr lang="en-US" sz="4000" dirty="0">
                <a:latin typeface="Franklin Gothic Demi Cond" panose="020B0706030402020204" pitchFamily="34" charset="0"/>
              </a:rPr>
              <a:t>’ </a:t>
            </a:r>
            <a:r>
              <a:rPr lang="en-US" sz="4000" dirty="0" smtClean="0">
                <a:latin typeface="Franklin Gothic Demi Cond" panose="020B0706030402020204" pitchFamily="34" charset="0"/>
              </a:rPr>
              <a:t>Rights </a:t>
            </a:r>
            <a:r>
              <a:rPr lang="en-US" sz="4000" dirty="0">
                <a:latin typeface="Franklin Gothic Demi Cond" panose="020B0706030402020204" pitchFamily="34" charset="0"/>
              </a:rPr>
              <a:t>and </a:t>
            </a:r>
            <a:r>
              <a:rPr lang="en-US" sz="4000" dirty="0" smtClean="0">
                <a:latin typeface="Franklin Gothic Demi Cond" panose="020B0706030402020204" pitchFamily="34" charset="0"/>
              </a:rPr>
              <a:t>Responsibilities </a:t>
            </a:r>
            <a:r>
              <a:rPr lang="es-MX" sz="2800" i="1" dirty="0" smtClean="0">
                <a:solidFill>
                  <a:schemeClr val="accent1">
                    <a:lumMod val="75000"/>
                  </a:schemeClr>
                </a:solidFill>
                <a:latin typeface="Franklin Gothic Demi Cond" panose="020B0706030402020204" pitchFamily="34" charset="0"/>
              </a:rPr>
              <a:t>(Derechos </a:t>
            </a:r>
            <a:r>
              <a:rPr lang="es-MX" sz="2800" i="1" dirty="0">
                <a:solidFill>
                  <a:schemeClr val="accent1">
                    <a:lumMod val="75000"/>
                  </a:schemeClr>
                </a:solidFill>
                <a:latin typeface="Franklin Gothic Demi Cond" panose="020B0706030402020204" pitchFamily="34" charset="0"/>
              </a:rPr>
              <a:t>de los padres y sus </a:t>
            </a:r>
            <a:r>
              <a:rPr lang="es-MX" sz="2800" i="1" dirty="0" smtClean="0">
                <a:solidFill>
                  <a:schemeClr val="accent1">
                    <a:lumMod val="75000"/>
                  </a:schemeClr>
                </a:solidFill>
                <a:latin typeface="Franklin Gothic Demi Cond" panose="020B0706030402020204" pitchFamily="34" charset="0"/>
              </a:rPr>
              <a:t>responsabilidades</a:t>
            </a:r>
            <a:r>
              <a:rPr lang="en-US" sz="2800" i="1" dirty="0" smtClean="0">
                <a:solidFill>
                  <a:schemeClr val="accent1">
                    <a:lumMod val="75000"/>
                  </a:schemeClr>
                </a:solidFill>
                <a:latin typeface="Franklin Gothic Demi Cond" panose="020B0706030402020204" pitchFamily="34" charset="0"/>
              </a:rPr>
              <a:t>)</a:t>
            </a:r>
            <a:endParaRPr lang="en-US" sz="2800" i="1" dirty="0">
              <a:solidFill>
                <a:schemeClr val="accent1">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264083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11951</TotalTime>
  <Words>969</Words>
  <Application>Microsoft Office PowerPoint</Application>
  <PresentationFormat>On-screen Show (4:3)</PresentationFormat>
  <Paragraphs>81</Paragraphs>
  <Slides>16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Calibri</vt:lpstr>
      <vt:lpstr>Candara</vt:lpstr>
      <vt:lpstr>Century Gothic</vt:lpstr>
      <vt:lpstr>Franklin Gothic Book</vt:lpstr>
      <vt:lpstr>Franklin Gothic Demi</vt:lpstr>
      <vt:lpstr>Franklin Gothic Demi Cond</vt:lpstr>
      <vt:lpstr>Garamond</vt:lpstr>
      <vt:lpstr>Tw Cen MT</vt:lpstr>
      <vt:lpstr>Tw Cen MT Condensed</vt:lpstr>
      <vt:lpstr>Wingdings</vt:lpstr>
      <vt:lpstr>Wingdings 3</vt:lpstr>
      <vt:lpstr>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Windows User</cp:lastModifiedBy>
  <cp:revision>117</cp:revision>
  <cp:lastPrinted>2019-08-05T03:47:46Z</cp:lastPrinted>
  <dcterms:created xsi:type="dcterms:W3CDTF">2018-07-16T15:51:20Z</dcterms:created>
  <dcterms:modified xsi:type="dcterms:W3CDTF">2023-09-13T19:46:44Z</dcterms:modified>
</cp:coreProperties>
</file>